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92AA-D59D-4D22-841E-57E40824FF28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6C98-DCD8-43B9-832C-FC7EE39C22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611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92AA-D59D-4D22-841E-57E40824FF28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6C98-DCD8-43B9-832C-FC7EE39C22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349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92AA-D59D-4D22-841E-57E40824FF28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6C98-DCD8-43B9-832C-FC7EE39C22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943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92AA-D59D-4D22-841E-57E40824FF28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6C98-DCD8-43B9-832C-FC7EE39C22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864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92AA-D59D-4D22-841E-57E40824FF28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6C98-DCD8-43B9-832C-FC7EE39C22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742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92AA-D59D-4D22-841E-57E40824FF28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6C98-DCD8-43B9-832C-FC7EE39C22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485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92AA-D59D-4D22-841E-57E40824FF28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6C98-DCD8-43B9-832C-FC7EE39C22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184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92AA-D59D-4D22-841E-57E40824FF28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6C98-DCD8-43B9-832C-FC7EE39C22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48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92AA-D59D-4D22-841E-57E40824FF28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6C98-DCD8-43B9-832C-FC7EE39C22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927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92AA-D59D-4D22-841E-57E40824FF28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6C98-DCD8-43B9-832C-FC7EE39C22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863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92AA-D59D-4D22-841E-57E40824FF28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6C98-DCD8-43B9-832C-FC7EE39C22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841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792AA-D59D-4D22-841E-57E40824FF28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B6C98-DCD8-43B9-832C-FC7EE39C22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2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6012160" y="366708"/>
            <a:ext cx="27363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4000" b="1" dirty="0">
                <a:solidFill>
                  <a:schemeClr val="bg1"/>
                </a:solidFill>
              </a:rPr>
              <a:t>جهاز العقلة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zake\Pictures\لفقنةتا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615161" cy="184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35496" y="1958752"/>
            <a:ext cx="8856984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b="1" dirty="0">
                <a:solidFill>
                  <a:schemeClr val="bg1"/>
                </a:solidFill>
              </a:rPr>
              <a:t>اولا- مواصفات جهاز العقلة </a:t>
            </a:r>
            <a:endParaRPr lang="en-US" sz="2000" dirty="0">
              <a:solidFill>
                <a:schemeClr val="bg1"/>
              </a:solidFill>
            </a:endParaRPr>
          </a:p>
          <a:p>
            <a:pPr lvl="0"/>
            <a:r>
              <a:rPr lang="ar-IQ" sz="2000" b="1" dirty="0">
                <a:solidFill>
                  <a:srgbClr val="FFFF00"/>
                </a:solidFill>
              </a:rPr>
              <a:t>الشكل </a:t>
            </a:r>
            <a:endParaRPr lang="en-US" sz="2000" dirty="0" smtClean="0">
              <a:solidFill>
                <a:srgbClr val="FFFF00"/>
              </a:solidFill>
              <a:effectLst/>
            </a:endParaRPr>
          </a:p>
          <a:p>
            <a:pPr lvl="0"/>
            <a:r>
              <a:rPr lang="ar-IQ" sz="2000" dirty="0">
                <a:solidFill>
                  <a:srgbClr val="FFFF00"/>
                </a:solidFill>
              </a:rPr>
              <a:t>العارضة العليا مكونة من بار قطري دائرته ثابت محمول على </a:t>
            </a:r>
            <a:r>
              <a:rPr lang="ar-IQ" sz="2000" dirty="0" err="1">
                <a:solidFill>
                  <a:srgbClr val="FFFF00"/>
                </a:solidFill>
              </a:rPr>
              <a:t>قائمى</a:t>
            </a:r>
            <a:r>
              <a:rPr lang="ar-IQ" sz="2000" dirty="0">
                <a:solidFill>
                  <a:srgbClr val="FFFF00"/>
                </a:solidFill>
              </a:rPr>
              <a:t> سند بحيث يكون البار في وضع افقي .</a:t>
            </a:r>
            <a:endParaRPr lang="en-US" sz="2000" dirty="0" smtClean="0">
              <a:solidFill>
                <a:srgbClr val="FFFF00"/>
              </a:solidFill>
              <a:effectLst/>
            </a:endParaRPr>
          </a:p>
          <a:p>
            <a:pPr lvl="0"/>
            <a:r>
              <a:rPr lang="ar-IQ" sz="2000" dirty="0">
                <a:solidFill>
                  <a:srgbClr val="FFFF00"/>
                </a:solidFill>
              </a:rPr>
              <a:t> </a:t>
            </a:r>
            <a:r>
              <a:rPr lang="ar-IQ" sz="2000" dirty="0" err="1">
                <a:solidFill>
                  <a:srgbClr val="FFFF00"/>
                </a:solidFill>
              </a:rPr>
              <a:t>قائمى</a:t>
            </a:r>
            <a:r>
              <a:rPr lang="ar-IQ" sz="2000" dirty="0">
                <a:solidFill>
                  <a:srgbClr val="FFFF00"/>
                </a:solidFill>
              </a:rPr>
              <a:t> السند مثبتين </a:t>
            </a:r>
            <a:r>
              <a:rPr lang="ar-IQ" sz="2000" dirty="0" err="1">
                <a:solidFill>
                  <a:srgbClr val="FFFF00"/>
                </a:solidFill>
              </a:rPr>
              <a:t>بالارض</a:t>
            </a:r>
            <a:r>
              <a:rPr lang="ar-IQ" sz="2000" dirty="0">
                <a:solidFill>
                  <a:srgbClr val="FFFF00"/>
                </a:solidFill>
              </a:rPr>
              <a:t> </a:t>
            </a:r>
            <a:r>
              <a:rPr lang="ar-IQ" sz="2000" dirty="0" err="1">
                <a:solidFill>
                  <a:srgbClr val="FFFF00"/>
                </a:solidFill>
              </a:rPr>
              <a:t>بالاضافة</a:t>
            </a:r>
            <a:r>
              <a:rPr lang="ar-IQ" sz="2000" dirty="0">
                <a:solidFill>
                  <a:srgbClr val="FFFF00"/>
                </a:solidFill>
              </a:rPr>
              <a:t> الى وجود سلك ( واير ) يتصل </a:t>
            </a:r>
            <a:r>
              <a:rPr lang="ar-IQ" sz="2000" dirty="0" err="1">
                <a:solidFill>
                  <a:srgbClr val="FFFF00"/>
                </a:solidFill>
              </a:rPr>
              <a:t>باداة</a:t>
            </a:r>
            <a:r>
              <a:rPr lang="ar-IQ" sz="2000" dirty="0">
                <a:solidFill>
                  <a:srgbClr val="FFFF00"/>
                </a:solidFill>
              </a:rPr>
              <a:t> تثبيت في الارض .</a:t>
            </a:r>
            <a:endParaRPr lang="en-US" sz="2000" dirty="0" smtClean="0">
              <a:solidFill>
                <a:srgbClr val="FFFF00"/>
              </a:solidFill>
              <a:effectLst/>
            </a:endParaRPr>
          </a:p>
          <a:p>
            <a:pPr lvl="0"/>
            <a:r>
              <a:rPr lang="ar-IQ" sz="2000" b="1" dirty="0">
                <a:solidFill>
                  <a:srgbClr val="FFFF00"/>
                </a:solidFill>
              </a:rPr>
              <a:t>المقاييس </a:t>
            </a:r>
            <a:endParaRPr lang="en-US" sz="2000" dirty="0" smtClean="0">
              <a:solidFill>
                <a:srgbClr val="FFFF00"/>
              </a:solidFill>
              <a:effectLst/>
            </a:endParaRPr>
          </a:p>
          <a:p>
            <a:r>
              <a:rPr lang="ar-IQ" sz="2000" dirty="0">
                <a:solidFill>
                  <a:srgbClr val="FFFF00"/>
                </a:solidFill>
              </a:rPr>
              <a:t>     - العارضة العليا : قطر البار 2،8 سم ± 0،01 سم .</a:t>
            </a:r>
            <a:endParaRPr lang="en-US" sz="2000" dirty="0">
              <a:solidFill>
                <a:srgbClr val="FFFF00"/>
              </a:solidFill>
            </a:endParaRPr>
          </a:p>
          <a:p>
            <a:pPr lvl="0"/>
            <a:r>
              <a:rPr lang="ar-IQ" sz="2000" dirty="0">
                <a:solidFill>
                  <a:srgbClr val="FFFF00"/>
                </a:solidFill>
              </a:rPr>
              <a:t> المسافة بين طرفي التثبيت للبار 240 سم ± 1 سم .</a:t>
            </a:r>
            <a:endParaRPr lang="en-US" sz="2000" dirty="0" smtClean="0">
              <a:solidFill>
                <a:srgbClr val="FFFF00"/>
              </a:solidFill>
              <a:effectLst/>
            </a:endParaRPr>
          </a:p>
          <a:p>
            <a:r>
              <a:rPr lang="ar-IQ" sz="2000" dirty="0">
                <a:solidFill>
                  <a:srgbClr val="FFFF00"/>
                </a:solidFill>
              </a:rPr>
              <a:t>-  ارتفاع الحافة العليا للبار :</a:t>
            </a:r>
            <a:endParaRPr lang="en-US" sz="2000" dirty="0">
              <a:solidFill>
                <a:srgbClr val="FFFF00"/>
              </a:solidFill>
            </a:endParaRPr>
          </a:p>
          <a:p>
            <a:pPr lvl="0"/>
            <a:r>
              <a:rPr lang="ar-IQ" sz="2000" dirty="0">
                <a:solidFill>
                  <a:srgbClr val="FFFF00"/>
                </a:solidFill>
              </a:rPr>
              <a:t> مقاسه من السطح العلوي للمرتبة 255 سم ± 1 سم .</a:t>
            </a:r>
            <a:endParaRPr lang="en-US" sz="2000" dirty="0" smtClean="0">
              <a:solidFill>
                <a:srgbClr val="FFFF00"/>
              </a:solidFill>
              <a:effectLst/>
            </a:endParaRPr>
          </a:p>
          <a:p>
            <a:pPr lvl="0"/>
            <a:r>
              <a:rPr lang="ar-IQ" sz="2000" dirty="0">
                <a:solidFill>
                  <a:srgbClr val="FFFF00"/>
                </a:solidFill>
              </a:rPr>
              <a:t>مقاسه من السطح العلوي حتى سطح الارض 275 سم ± 1 سم .</a:t>
            </a:r>
            <a:endParaRPr lang="en-US" sz="2000" dirty="0" smtClean="0">
              <a:solidFill>
                <a:srgbClr val="FFFF00"/>
              </a:solidFill>
              <a:effectLst/>
            </a:endParaRPr>
          </a:p>
          <a:p>
            <a:r>
              <a:rPr lang="ar-IQ" sz="2000" dirty="0">
                <a:solidFill>
                  <a:srgbClr val="FFFF00"/>
                </a:solidFill>
              </a:rPr>
              <a:t>- المسافة بين نقاط التثبيت </a:t>
            </a:r>
            <a:r>
              <a:rPr lang="ar-IQ" sz="2000" dirty="0" err="1">
                <a:solidFill>
                  <a:srgbClr val="FFFF00"/>
                </a:solidFill>
              </a:rPr>
              <a:t>بالارض</a:t>
            </a:r>
            <a:r>
              <a:rPr lang="ar-IQ" sz="2000" dirty="0">
                <a:solidFill>
                  <a:srgbClr val="FFFF00"/>
                </a:solidFill>
              </a:rPr>
              <a:t> :</a:t>
            </a:r>
            <a:endParaRPr lang="en-US" sz="2000" dirty="0">
              <a:solidFill>
                <a:srgbClr val="FFFF00"/>
              </a:solidFill>
            </a:endParaRPr>
          </a:p>
          <a:p>
            <a:pPr lvl="0"/>
            <a:r>
              <a:rPr lang="ar-IQ" sz="2000" dirty="0">
                <a:solidFill>
                  <a:srgbClr val="FFFF00"/>
                </a:solidFill>
              </a:rPr>
              <a:t>بالطول :  550 سم ± 5سم .</a:t>
            </a:r>
            <a:endParaRPr lang="en-US" sz="2000" dirty="0" smtClean="0">
              <a:solidFill>
                <a:srgbClr val="FFFF00"/>
              </a:solidFill>
              <a:effectLst/>
            </a:endParaRPr>
          </a:p>
          <a:p>
            <a:pPr lvl="0"/>
            <a:r>
              <a:rPr lang="ar-IQ" sz="2000" dirty="0">
                <a:solidFill>
                  <a:srgbClr val="FFFF00"/>
                </a:solidFill>
              </a:rPr>
              <a:t>بالعرض : 400 سم ± 5 سم .</a:t>
            </a:r>
            <a:endParaRPr lang="en-US" sz="20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701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744937" y="260648"/>
            <a:ext cx="42915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</a:rPr>
              <a:t>الدائرة الخلفية الصغيرة من الارتكاز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صورة 4" descr="C:\Users\w7\Pictures\2012-10-30\Untitled-Scanned-0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16632"/>
            <a:ext cx="4174778" cy="2341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ربع نص 5"/>
          <p:cNvSpPr txBox="1"/>
          <p:nvPr/>
        </p:nvSpPr>
        <p:spPr>
          <a:xfrm>
            <a:off x="179512" y="2348880"/>
            <a:ext cx="8856984" cy="44319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>
                <a:solidFill>
                  <a:srgbClr val="FF0000"/>
                </a:solidFill>
              </a:rPr>
              <a:t>اولا - النواحي الفنية : 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ar-IQ" sz="2400" b="1" dirty="0">
                <a:solidFill>
                  <a:srgbClr val="FF0000"/>
                </a:solidFill>
              </a:rPr>
              <a:t>القسم التحضيري </a:t>
            </a:r>
            <a:r>
              <a:rPr lang="ar-IQ" sz="2400" b="1" dirty="0"/>
              <a:t>: </a:t>
            </a:r>
            <a: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من وضع الارتكاز الأمامي بالإمساك من أعلى يثني اللاعب مفصلي الوركين والذراعين ، ثم يقوم </a:t>
            </a:r>
            <a:r>
              <a:rPr lang="ar-IQ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بأرجحة</a:t>
            </a:r>
            <a: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الرجلين الى الخلف والى الأسفل والى الأعلى مع مد الذراعين وإبعاد الجسم عن محور </a:t>
            </a:r>
            <a:r>
              <a:rPr lang="ar-IQ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الدوران</a:t>
            </a:r>
            <a:r>
              <a:rPr lang="ar-IQ" sz="2400" dirty="0" smtClean="0"/>
              <a:t>.</a:t>
            </a:r>
            <a:endParaRPr lang="en-US" sz="2400" dirty="0" smtClean="0">
              <a:effectLst/>
            </a:endParaRPr>
          </a:p>
          <a:p>
            <a:pPr lvl="0"/>
            <a:r>
              <a:rPr lang="ar-IQ" sz="2400" b="1" dirty="0">
                <a:solidFill>
                  <a:srgbClr val="FF0000"/>
                </a:solidFill>
              </a:rPr>
              <a:t>القسم</a:t>
            </a:r>
            <a:r>
              <a:rPr lang="ar-IQ" sz="2400" dirty="0">
                <a:solidFill>
                  <a:srgbClr val="FF0000"/>
                </a:solidFill>
              </a:rPr>
              <a:t> </a:t>
            </a:r>
            <a:r>
              <a:rPr lang="ar-IQ" sz="2400" b="1" dirty="0">
                <a:solidFill>
                  <a:srgbClr val="FF0000"/>
                </a:solidFill>
              </a:rPr>
              <a:t>الرئيسي</a:t>
            </a:r>
            <a:r>
              <a:rPr lang="ar-IQ" sz="2400" dirty="0">
                <a:solidFill>
                  <a:srgbClr val="FF0000"/>
                </a:solidFill>
              </a:rPr>
              <a:t> : </a:t>
            </a:r>
            <a:r>
              <a:rPr lang="ar-IQ" sz="2400" dirty="0">
                <a:solidFill>
                  <a:srgbClr val="0070C0"/>
                </a:solidFill>
              </a:rPr>
              <a:t>هبوط الجسم بكامله من مفصل الكتفين حتى القدمين وبأثر الجاذبية الأرضية مع ثبات الذراعين ممدودتين ، وعند وصول اللاعب إلى وضع الارتكاز الأمامي يتحرك بالكتفين خلفا مع الرأس لتدوير الجسم حول المحور (العارضة) مع ثني مفصلي الوركين قليلا لتقريب أجزاء الجسم مع محور الدوران لزيادة السرعة </a:t>
            </a:r>
            <a:r>
              <a:rPr lang="ar-IQ" sz="2400" dirty="0" smtClean="0">
                <a:solidFill>
                  <a:srgbClr val="0070C0"/>
                </a:solidFill>
              </a:rPr>
              <a:t>الزاوية  </a:t>
            </a:r>
            <a:r>
              <a:rPr lang="ar-IQ" sz="2400" dirty="0">
                <a:solidFill>
                  <a:srgbClr val="0070C0"/>
                </a:solidFill>
              </a:rPr>
              <a:t>وعند وصول الجسم مع المستوى العمودي يضغط بالجذع إلى الأعلى وبالرجلين إلى الأسفل .</a:t>
            </a:r>
            <a:endParaRPr lang="en-US" sz="2400" dirty="0" smtClean="0">
              <a:solidFill>
                <a:srgbClr val="0070C0"/>
              </a:solidFill>
              <a:effectLst/>
            </a:endParaRPr>
          </a:p>
          <a:p>
            <a:pPr lvl="0"/>
            <a:r>
              <a:rPr lang="ar-IQ" sz="2400" b="1" dirty="0">
                <a:solidFill>
                  <a:srgbClr val="FF0000"/>
                </a:solidFill>
              </a:rPr>
              <a:t>القسم</a:t>
            </a:r>
            <a:r>
              <a:rPr lang="ar-IQ" sz="2400" dirty="0">
                <a:solidFill>
                  <a:srgbClr val="FF0000"/>
                </a:solidFill>
              </a:rPr>
              <a:t> </a:t>
            </a:r>
            <a:r>
              <a:rPr lang="ar-IQ" sz="2400" b="1" dirty="0">
                <a:solidFill>
                  <a:srgbClr val="FF0000"/>
                </a:solidFill>
              </a:rPr>
              <a:t>النهائي</a:t>
            </a:r>
            <a:r>
              <a:rPr lang="ar-IQ" sz="2400" dirty="0">
                <a:solidFill>
                  <a:srgbClr val="FF0000"/>
                </a:solidFill>
              </a:rPr>
              <a:t> :</a:t>
            </a:r>
            <a:r>
              <a:rPr lang="ar-IQ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وعند وصول إلى الوضع المائل العالي تمد جميع أجزاء الجسم للتقليل من سرعة الدوران ويتخذ وضع الارتكاز </a:t>
            </a:r>
            <a:r>
              <a:rPr lang="ar-IQ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الأمامي. </a:t>
            </a:r>
            <a:endParaRPr lang="en-US" sz="2400" dirty="0" smtClean="0"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782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11960" y="116632"/>
            <a:ext cx="482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>
                <a:solidFill>
                  <a:schemeClr val="accent6">
                    <a:lumMod val="75000"/>
                  </a:schemeClr>
                </a:solidFill>
              </a:rPr>
              <a:t>الدائرة الأمامية الصغيرة من الارتكاز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صورة 4" descr="C:\Users\w7\Pictures\2012-10-30\Untitled-Scanned-0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44624"/>
            <a:ext cx="4037235" cy="207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ربع نص 5"/>
          <p:cNvSpPr txBox="1"/>
          <p:nvPr/>
        </p:nvSpPr>
        <p:spPr>
          <a:xfrm>
            <a:off x="179512" y="2119338"/>
            <a:ext cx="8856984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>
                <a:solidFill>
                  <a:schemeClr val="accent6">
                    <a:lumMod val="75000"/>
                  </a:schemeClr>
                </a:solidFill>
              </a:rPr>
              <a:t>اولا - النواحي الفنية :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ar-IQ" sz="2400" b="1" dirty="0">
                <a:solidFill>
                  <a:schemeClr val="accent6">
                    <a:lumMod val="75000"/>
                  </a:schemeClr>
                </a:solidFill>
              </a:rPr>
              <a:t>القسم التحضيري</a:t>
            </a:r>
            <a:r>
              <a:rPr lang="ar-IQ" sz="2400" dirty="0">
                <a:solidFill>
                  <a:schemeClr val="accent6">
                    <a:lumMod val="75000"/>
                  </a:schemeClr>
                </a:solidFill>
              </a:rPr>
              <a:t> : </a:t>
            </a:r>
            <a:r>
              <a:rPr lang="ar-IQ" sz="2400" dirty="0"/>
              <a:t>من الارتكاز المواجه( الإمساك من أعلى ) يرفع اللاعب نفسه قليلا ، ويعمل استدارة قليلة في الظهر بدون ثني في مفصلي الوركين ، ويضغط  على العقلة بقوة بالفخذين الشكل (3)  .</a:t>
            </a:r>
            <a:endParaRPr lang="en-US" sz="2400" dirty="0" smtClean="0">
              <a:effectLst/>
            </a:endParaRPr>
          </a:p>
          <a:p>
            <a:pPr lvl="0"/>
            <a:r>
              <a:rPr lang="ar-IQ" sz="2400" b="1" dirty="0"/>
              <a:t> القسم الرئيسي : </a:t>
            </a:r>
            <a:r>
              <a:rPr lang="ar-IQ" sz="2400" dirty="0"/>
              <a:t>يسقط اللاعب بجسمه إلى الإمام الشكل (3) مع </a:t>
            </a:r>
            <a:r>
              <a:rPr lang="ar-IQ" sz="2400" dirty="0" err="1"/>
              <a:t>أرجحة</a:t>
            </a:r>
            <a:r>
              <a:rPr lang="ar-IQ" sz="2400" dirty="0"/>
              <a:t> الرجلين إلى الخلف والى الأعلى بحيث يكون الجذع والرجلان على استقامة واحدة ، وبعد ان تتجاوز الكتفان المستوى الأفقي ، ويكون في الربع الثاني من الأرجحة الدائرية ، يقرب كتلة الجسم لنقطة الدوران وتكبر بذلك سرعة الدوران الشكل (3)   </a:t>
            </a:r>
            <a:endParaRPr lang="en-US" sz="2400" dirty="0" smtClean="0">
              <a:effectLst/>
            </a:endParaRPr>
          </a:p>
          <a:p>
            <a:pPr lvl="0"/>
            <a:r>
              <a:rPr lang="ar-IQ" sz="2400" b="1" dirty="0">
                <a:solidFill>
                  <a:schemeClr val="accent6">
                    <a:lumMod val="75000"/>
                  </a:schemeClr>
                </a:solidFill>
              </a:rPr>
              <a:t>القسم النهائي : </a:t>
            </a:r>
            <a:r>
              <a:rPr lang="ar-IQ" sz="2400" dirty="0"/>
              <a:t>يستمر سير الدوران بالمسك من أعلى وعند وصول الجسم إلى المستوى العمودي يدفع اللاعب العارضة إلى الأسفل ويمد مفصلي الوركين مع </a:t>
            </a:r>
            <a:r>
              <a:rPr lang="ar-IQ" sz="2400" dirty="0" err="1"/>
              <a:t>أرجحة</a:t>
            </a:r>
            <a:r>
              <a:rPr lang="ar-IQ" sz="2400" dirty="0"/>
              <a:t> الرجلين خلفا ليثبت في وضع الارتكاز الأمامي الشكل (3)  .  </a:t>
            </a:r>
            <a:endParaRPr lang="en-US" sz="2400" dirty="0" smtClean="0">
              <a:effectLst/>
            </a:endParaRPr>
          </a:p>
          <a:p>
            <a:r>
              <a:rPr lang="ar-IQ" sz="2400" dirty="0"/>
              <a:t> </a:t>
            </a:r>
            <a:endParaRPr lang="en-US" sz="24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332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546496" y="179348"/>
            <a:ext cx="21403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3600" b="1" dirty="0">
                <a:solidFill>
                  <a:schemeClr val="accent6">
                    <a:lumMod val="75000"/>
                  </a:schemeClr>
                </a:solidFill>
              </a:rPr>
              <a:t>الطلوع بالكب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صورة 4" descr="C:\Users\w7\Pictures\2012-10-30\Untitled-Scanned-0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88640"/>
            <a:ext cx="525658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ربع نص 5"/>
          <p:cNvSpPr txBox="1"/>
          <p:nvPr/>
        </p:nvSpPr>
        <p:spPr>
          <a:xfrm>
            <a:off x="251520" y="2636912"/>
            <a:ext cx="8892480" cy="43704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dirty="0"/>
              <a:t>يمكن أداء هذه الحركة من الوقوف الموازي المواجه ، ومن الارتكاز الأمامي ومن التعلق على عقلة عالية والطلوع بالأرجحة .</a:t>
            </a:r>
            <a:endParaRPr lang="en-US" sz="2000" dirty="0"/>
          </a:p>
          <a:p>
            <a:r>
              <a:rPr lang="ar-IQ" sz="2000" b="1" dirty="0">
                <a:solidFill>
                  <a:srgbClr val="FF0000"/>
                </a:solidFill>
              </a:rPr>
              <a:t>اولا- النواحي الفنية </a:t>
            </a:r>
            <a:endParaRPr lang="en-US" sz="2000" dirty="0">
              <a:solidFill>
                <a:srgbClr val="FF0000"/>
              </a:solidFill>
            </a:endParaRPr>
          </a:p>
          <a:p>
            <a:pPr lvl="0"/>
            <a:r>
              <a:rPr lang="ar-IQ" sz="2000" b="1" dirty="0">
                <a:solidFill>
                  <a:srgbClr val="FF0000"/>
                </a:solidFill>
              </a:rPr>
              <a:t>القسم التحضيري </a:t>
            </a:r>
            <a:r>
              <a:rPr lang="ar-IQ" sz="2000" b="1" dirty="0">
                <a:solidFill>
                  <a:srgbClr val="00B050"/>
                </a:solidFill>
              </a:rPr>
              <a:t>: </a:t>
            </a:r>
            <a:r>
              <a:rPr lang="ar-IQ" sz="2000" dirty="0">
                <a:solidFill>
                  <a:srgbClr val="00B050"/>
                </a:solidFill>
              </a:rPr>
              <a:t>يقف اللاعب على بعد قليل من العقلة ويمسك العارضة باتساع الصدر من أعلى وبذراعين ممدودتين ، يدفع اللاعب الأرض بالرجلين معا وهما مضمومتان ورفع الحوض بثني مفصلي الوركين ، ويرفع اللاعب الرجلين لمسافة قليلة </a:t>
            </a:r>
            <a:r>
              <a:rPr lang="ar-IQ" sz="2000" dirty="0" err="1">
                <a:solidFill>
                  <a:srgbClr val="00B050"/>
                </a:solidFill>
              </a:rPr>
              <a:t>ويؤرجح</a:t>
            </a:r>
            <a:r>
              <a:rPr lang="ar-IQ" sz="2000" dirty="0">
                <a:solidFill>
                  <a:srgbClr val="00B050"/>
                </a:solidFill>
              </a:rPr>
              <a:t> الجسم للإمام مع مد مفصلي الورك ( لا يصل إلى مد كامل ) . وعند نقطة السكون الأمامية ثني مفصلي الوركين بسرعة حتى تقترب المشطين من العارضة لأخذ وضع الكب الصحيح ويلاحظ بقاء </a:t>
            </a:r>
            <a:r>
              <a:rPr lang="ar-IQ" sz="2000" dirty="0" err="1">
                <a:solidFill>
                  <a:srgbClr val="00B050"/>
                </a:solidFill>
              </a:rPr>
              <a:t>الذراعي</a:t>
            </a:r>
            <a:r>
              <a:rPr lang="ar-IQ" sz="2000" dirty="0">
                <a:solidFill>
                  <a:srgbClr val="00B050"/>
                </a:solidFill>
              </a:rPr>
              <a:t> ممدودتين والنظر متجه الى العارضة .</a:t>
            </a:r>
            <a:endParaRPr lang="en-US" sz="2000" dirty="0" smtClean="0">
              <a:solidFill>
                <a:srgbClr val="00B050"/>
              </a:solidFill>
              <a:effectLst/>
            </a:endParaRPr>
          </a:p>
          <a:p>
            <a:pPr lvl="0"/>
            <a:r>
              <a:rPr lang="ar-IQ" sz="2000" b="1" dirty="0">
                <a:solidFill>
                  <a:srgbClr val="FF0000"/>
                </a:solidFill>
              </a:rPr>
              <a:t>القسم الرئيسي : </a:t>
            </a:r>
            <a:r>
              <a:rPr lang="ar-IQ" sz="2000" dirty="0" err="1">
                <a:solidFill>
                  <a:srgbClr val="C00000"/>
                </a:solidFill>
              </a:rPr>
              <a:t>يؤرجح</a:t>
            </a:r>
            <a:r>
              <a:rPr lang="ar-IQ" sz="2000" dirty="0">
                <a:solidFill>
                  <a:srgbClr val="C00000"/>
                </a:solidFill>
              </a:rPr>
              <a:t> الجسم إلى الخلف وهو في وضع الكب حتى المستوى الراسي ، ثم يمد مفصلي الوركين مع تزحلق الرجلين قريبا من العارضة حتى مفصلي الوركين تقريبا </a:t>
            </a:r>
            <a:r>
              <a:rPr lang="ar-IQ" sz="2000" dirty="0" smtClean="0">
                <a:solidFill>
                  <a:srgbClr val="C00000"/>
                </a:solidFill>
              </a:rPr>
              <a:t> </a:t>
            </a:r>
            <a:r>
              <a:rPr lang="ar-IQ" sz="2000" dirty="0">
                <a:solidFill>
                  <a:srgbClr val="C00000"/>
                </a:solidFill>
              </a:rPr>
              <a:t>ثم توقف حركة المد من مفصل الوركين يميل الجذع للإمام مع قلب اليدين . </a:t>
            </a:r>
            <a:endParaRPr lang="en-US" sz="2000" dirty="0" smtClean="0">
              <a:solidFill>
                <a:srgbClr val="C00000"/>
              </a:solidFill>
              <a:effectLst/>
            </a:endParaRPr>
          </a:p>
          <a:p>
            <a:pPr lvl="0"/>
            <a:r>
              <a:rPr lang="ar-IQ" sz="2000" b="1" dirty="0"/>
              <a:t> </a:t>
            </a:r>
            <a:r>
              <a:rPr lang="ar-IQ" sz="2000" b="1" dirty="0">
                <a:solidFill>
                  <a:srgbClr val="FF0000"/>
                </a:solidFill>
              </a:rPr>
              <a:t>القسم النهائي :</a:t>
            </a:r>
            <a:r>
              <a:rPr lang="ar-IQ" sz="2000" dirty="0">
                <a:solidFill>
                  <a:srgbClr val="FF0000"/>
                </a:solidFill>
              </a:rPr>
              <a:t>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</a:rPr>
              <a:t>بإيقاف حركة المد تنتقل طاقة حركية من الرجلين إلى الجذع وبذلك يصل اللاعب إلى وضع الارتكاز الأمامي وذلك بمد مفصلي الورك ام بقوة أو ببطء وفقا للحركة التي تليها .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9326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صورة 11" descr="الوصف: C:\Users\w7\Pictures\2012-10-30\Untitled-Scanned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08720"/>
            <a:ext cx="4067945" cy="164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314072"/>
            <a:ext cx="457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الطلوع بالدوران الخلفي للارتكاز</a:t>
            </a: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79512" y="2492896"/>
            <a:ext cx="8856984" cy="69249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/>
              <a:t>تؤدي حركة الطلوع بالأرجحة أذا كانت العقلة عالية ، ومن النهوض الفردي او من النهوض الزوجي اذا كانت العقلة واطئة </a:t>
            </a:r>
            <a:endParaRPr lang="en-US" sz="2400" dirty="0"/>
          </a:p>
          <a:p>
            <a:r>
              <a:rPr lang="ar-IQ" sz="2400" b="1" dirty="0">
                <a:solidFill>
                  <a:srgbClr val="FF0000"/>
                </a:solidFill>
              </a:rPr>
              <a:t>اولا- النواحي الفنية : 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ar-IQ" sz="2400" dirty="0"/>
              <a:t>القسم التحضيري : من الوقوف الموازي المواجه يمسك اللاعب البار من الأعلى ، </a:t>
            </a:r>
            <a:r>
              <a:rPr lang="ar-IQ" sz="2400" dirty="0" err="1"/>
              <a:t>ويؤرجح</a:t>
            </a:r>
            <a:r>
              <a:rPr lang="ar-IQ" sz="2400" dirty="0"/>
              <a:t> إحدى رجليه إماما .</a:t>
            </a:r>
            <a:endParaRPr lang="en-US" sz="2400" dirty="0" smtClean="0">
              <a:effectLst/>
            </a:endParaRPr>
          </a:p>
          <a:p>
            <a:pPr lvl="0"/>
            <a:r>
              <a:rPr lang="ar-IQ" sz="2400" b="1" dirty="0">
                <a:solidFill>
                  <a:srgbClr val="FF0000"/>
                </a:solidFill>
              </a:rPr>
              <a:t>القسم الرئيسي :</a:t>
            </a:r>
            <a:r>
              <a:rPr lang="ar-IQ" sz="2400" dirty="0">
                <a:solidFill>
                  <a:srgbClr val="FF0000"/>
                </a:solidFill>
              </a:rPr>
              <a:t> </a:t>
            </a:r>
            <a:r>
              <a:rPr lang="ar-IQ" sz="2400" dirty="0"/>
              <a:t>يدفع اللاعب الأرض بقدم النهوض بقوة لتلحق بالقدم الحرة ، مع ثني الذراعين للتقريب مركز الثقل من محور </a:t>
            </a:r>
            <a:r>
              <a:rPr lang="ar-IQ" sz="2400" dirty="0" smtClean="0"/>
              <a:t>الدوران </a:t>
            </a:r>
            <a:r>
              <a:rPr lang="ar-IQ" sz="2400" dirty="0"/>
              <a:t>مع ثني الرأس خلفا لدوران الجسم إلى الخلف حول بار العقلة وبذلك برفع الرجلين خلفا .</a:t>
            </a:r>
            <a:endParaRPr lang="en-US" sz="2400" dirty="0" smtClean="0">
              <a:effectLst/>
            </a:endParaRPr>
          </a:p>
          <a:p>
            <a:pPr lvl="0"/>
            <a:r>
              <a:rPr lang="ar-IQ" sz="2400" b="1" dirty="0">
                <a:solidFill>
                  <a:srgbClr val="FF0000"/>
                </a:solidFill>
              </a:rPr>
              <a:t>القسم النهائي :</a:t>
            </a:r>
            <a:r>
              <a:rPr lang="ar-IQ" sz="2400" dirty="0">
                <a:solidFill>
                  <a:srgbClr val="FF0000"/>
                </a:solidFill>
              </a:rPr>
              <a:t> </a:t>
            </a:r>
            <a:r>
              <a:rPr lang="ar-IQ" sz="2400" dirty="0"/>
              <a:t>يمد اللاعب الذراعين ومفصلي الوركين لإيقاف سير الحركة للوصول إلى وضع الارتكاز </a:t>
            </a:r>
            <a:r>
              <a:rPr lang="ar-IQ" sz="2400" dirty="0" smtClean="0"/>
              <a:t>الأمامي.</a:t>
            </a:r>
            <a:endParaRPr lang="en-US" sz="2400" dirty="0" smtClean="0">
              <a:effectLst/>
            </a:endParaRPr>
          </a:p>
          <a:p>
            <a:r>
              <a:rPr lang="ar-IQ" sz="2400" dirty="0"/>
              <a:t> </a:t>
            </a:r>
            <a:endParaRPr lang="en-US" sz="2400" dirty="0" smtClean="0">
              <a:effectLst/>
            </a:endParaRPr>
          </a:p>
          <a:p>
            <a:r>
              <a:rPr lang="ar-IQ" dirty="0"/>
              <a:t> </a:t>
            </a:r>
            <a:endParaRPr lang="en-US" dirty="0" smtClean="0">
              <a:effectLst/>
            </a:endParaRPr>
          </a:p>
          <a:p>
            <a:r>
              <a:rPr lang="ar-IQ" dirty="0"/>
              <a:t> </a:t>
            </a:r>
            <a:endParaRPr lang="en-US" dirty="0" smtClean="0">
              <a:effectLst/>
            </a:endParaRPr>
          </a:p>
          <a:p>
            <a:r>
              <a:rPr lang="ar-IQ" dirty="0"/>
              <a:t> </a:t>
            </a:r>
            <a:endParaRPr lang="en-US" dirty="0" smtClean="0">
              <a:effectLst/>
            </a:endParaRPr>
          </a:p>
          <a:p>
            <a:r>
              <a:rPr lang="ar-IQ" dirty="0"/>
              <a:t> </a:t>
            </a:r>
            <a:endParaRPr lang="en-US" dirty="0" smtClean="0">
              <a:effectLst/>
            </a:endParaRPr>
          </a:p>
          <a:p>
            <a:r>
              <a:rPr lang="ar-IQ" dirty="0"/>
              <a:t> </a:t>
            </a:r>
            <a:endParaRPr lang="en-US" dirty="0" smtClean="0">
              <a:effectLst/>
            </a:endParaRPr>
          </a:p>
          <a:p>
            <a:r>
              <a:rPr lang="ar-IQ" dirty="0"/>
              <a:t> </a:t>
            </a:r>
            <a:endParaRPr lang="en-US" dirty="0" smtClean="0">
              <a:effectLst/>
            </a:endParaRPr>
          </a:p>
          <a:p>
            <a:r>
              <a:rPr lang="ar-IQ" dirty="0"/>
              <a:t> </a:t>
            </a:r>
            <a:endParaRPr lang="en-US" dirty="0" smtClean="0">
              <a:effectLst/>
            </a:endParaRPr>
          </a:p>
          <a:p>
            <a:r>
              <a:rPr lang="ar-IQ" dirty="0"/>
              <a:t> </a:t>
            </a:r>
            <a:endParaRPr lang="en-US" dirty="0" smtClean="0">
              <a:effectLst/>
            </a:endParaRPr>
          </a:p>
          <a:p>
            <a:r>
              <a:rPr lang="ar-IQ" dirty="0"/>
              <a:t> </a:t>
            </a:r>
            <a:endParaRPr lang="en-US" dirty="0" smtClean="0">
              <a:effectLst/>
            </a:endParaRPr>
          </a:p>
          <a:p>
            <a:endParaRPr lang="ar-IQ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4139952" y="1128826"/>
            <a:ext cx="4752528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IQ" sz="3200" dirty="0"/>
              <a:t>ال</a:t>
            </a:r>
            <a:r>
              <a:rPr lang="ar-IQ" sz="3200" dirty="0" smtClean="0"/>
              <a:t>طلوع بالدوران الخلفي للارتكاز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5764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860587" y="260648"/>
            <a:ext cx="4887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</a:rPr>
              <a:t>الأرجحة السفلية من الوقوف الى الوقوف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صورة 4" descr="D:\Untitled-Scanned-0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44624"/>
            <a:ext cx="3753084" cy="219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ربع نص 5"/>
          <p:cNvSpPr txBox="1"/>
          <p:nvPr/>
        </p:nvSpPr>
        <p:spPr>
          <a:xfrm>
            <a:off x="107504" y="2132856"/>
            <a:ext cx="9036496" cy="57554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/>
              <a:t>اولا-</a:t>
            </a:r>
            <a:r>
              <a:rPr lang="ar-IQ" sz="2400" b="1" dirty="0"/>
              <a:t> النواحي الفنية : </a:t>
            </a:r>
            <a:endParaRPr lang="en-US" sz="2400" dirty="0"/>
          </a:p>
          <a:p>
            <a:pPr lvl="0"/>
            <a:r>
              <a:rPr lang="ar-IQ" sz="2400" b="1" dirty="0"/>
              <a:t>القسم التحضيري :</a:t>
            </a:r>
            <a:r>
              <a:rPr lang="ar-IQ" sz="2400" dirty="0"/>
              <a:t> من وضع الوقوف المواجه الموازي يمسك اللاعب البار من الأعلى مع إبعاد مركز ثقل الجسم عن محور الدوران لأخذ وضع مناسب للحصول على اكبر طاقة .</a:t>
            </a:r>
            <a:endParaRPr lang="en-US" sz="2400" dirty="0" smtClean="0">
              <a:effectLst/>
            </a:endParaRPr>
          </a:p>
          <a:p>
            <a:pPr lvl="0"/>
            <a:r>
              <a:rPr lang="ar-IQ" sz="2400" b="1" dirty="0"/>
              <a:t>القسم الرئيسي :</a:t>
            </a:r>
            <a:r>
              <a:rPr lang="ar-IQ" sz="2400" dirty="0"/>
              <a:t> </a:t>
            </a:r>
            <a:r>
              <a:rPr lang="ar-IQ" sz="2400" dirty="0" err="1"/>
              <a:t>يؤرجح</a:t>
            </a:r>
            <a:r>
              <a:rPr lang="ar-IQ" sz="2400" dirty="0"/>
              <a:t> اللاعب إحدى الرجلين إماما عاليا والذراعان ممدودتان ، وعند وصول الرجل بالقرب من البار تعقبها الرجل الأخرى حتى مفصل الركبتين ، لاحظ تسلسل الحركة </a:t>
            </a:r>
            <a:r>
              <a:rPr lang="ar-IQ" sz="2400" dirty="0" smtClean="0"/>
              <a:t>وعند </a:t>
            </a:r>
            <a:r>
              <a:rPr lang="ar-IQ" sz="2400" dirty="0"/>
              <a:t>وصول الكتفين إلى المستوى الراسي تحت البار </a:t>
            </a:r>
            <a:r>
              <a:rPr lang="ar-IQ" sz="2400" dirty="0" smtClean="0"/>
              <a:t>العقلة </a:t>
            </a:r>
            <a:r>
              <a:rPr lang="ar-IQ" sz="2400" dirty="0"/>
              <a:t>تقذف الرجلين إماما عاليا من حني الرأس خلفا ، وبانتهاء مد مفصل الوركين يدفع اللاعب البار ليطير في الهواء مع تقوس في </a:t>
            </a:r>
            <a:r>
              <a:rPr lang="ar-IQ" sz="2400" dirty="0" smtClean="0"/>
              <a:t>الظهر.</a:t>
            </a:r>
            <a:endParaRPr lang="en-US" sz="2400" dirty="0" smtClean="0">
              <a:effectLst/>
            </a:endParaRPr>
          </a:p>
          <a:p>
            <a:pPr lvl="0"/>
            <a:r>
              <a:rPr lang="ar-IQ" sz="2400" b="1" dirty="0"/>
              <a:t> القسم النهائي :</a:t>
            </a:r>
            <a:r>
              <a:rPr lang="ar-IQ" sz="2400" dirty="0"/>
              <a:t> نتيجة لدفع العارضة بالذراعين ، يهبط اللاعب على الأرض مع ثني الركبتين ، ثم يمدهما ليأخذ وضع الوقوف الموازي خلفا .</a:t>
            </a:r>
            <a:endParaRPr lang="en-US" sz="2400" dirty="0" smtClean="0">
              <a:effectLst/>
            </a:endParaRPr>
          </a:p>
          <a:p>
            <a:r>
              <a:rPr lang="ar-IQ" sz="2400" dirty="0"/>
              <a:t> </a:t>
            </a:r>
            <a:endParaRPr lang="en-US" sz="2400" dirty="0" smtClean="0">
              <a:effectLst/>
            </a:endParaRPr>
          </a:p>
          <a:p>
            <a:r>
              <a:rPr lang="ar-IQ" dirty="0"/>
              <a:t> </a:t>
            </a:r>
            <a:endParaRPr lang="en-US" dirty="0" smtClean="0">
              <a:effectLst/>
            </a:endParaRPr>
          </a:p>
          <a:p>
            <a:r>
              <a:rPr lang="ar-IQ" dirty="0"/>
              <a:t> </a:t>
            </a:r>
            <a:endParaRPr lang="en-US" dirty="0" smtClean="0">
              <a:effectLst/>
            </a:endParaRPr>
          </a:p>
          <a:p>
            <a:r>
              <a:rPr lang="ar-IQ" dirty="0"/>
              <a:t> </a:t>
            </a:r>
            <a:endParaRPr lang="en-US" dirty="0" smtClean="0">
              <a:effectLst/>
            </a:endParaRPr>
          </a:p>
          <a:p>
            <a:r>
              <a:rPr lang="ar-IQ" dirty="0"/>
              <a:t> </a:t>
            </a:r>
            <a:endParaRPr lang="en-US" dirty="0" smtClean="0">
              <a:effectLst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189076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807</Words>
  <Application>Microsoft Office PowerPoint</Application>
  <PresentationFormat>عرض على الشاشة (3:4)‏</PresentationFormat>
  <Paragraphs>59</Paragraphs>
  <Slides>6</Slides>
  <Notes>0</Notes>
  <HiddenSlides>1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zake</dc:creator>
  <cp:lastModifiedBy>zake</cp:lastModifiedBy>
  <cp:revision>4</cp:revision>
  <dcterms:created xsi:type="dcterms:W3CDTF">2018-12-10T19:23:48Z</dcterms:created>
  <dcterms:modified xsi:type="dcterms:W3CDTF">2018-12-10T20:04:39Z</dcterms:modified>
</cp:coreProperties>
</file>